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81" r:id="rId5"/>
    <p:sldId id="282" r:id="rId6"/>
    <p:sldId id="289" r:id="rId7"/>
    <p:sldId id="291" r:id="rId8"/>
    <p:sldId id="293" r:id="rId9"/>
    <p:sldId id="295" r:id="rId10"/>
    <p:sldId id="303" r:id="rId11"/>
    <p:sldId id="304" r:id="rId12"/>
    <p:sldId id="30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 varScale="1">
        <p:scale>
          <a:sx n="97" d="100"/>
          <a:sy n="97" d="100"/>
        </p:scale>
        <p:origin x="8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AF7B-AEC2-43B6-ABAA-9A794F075E2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275AB-5654-4F07-8254-7E294A913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43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85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8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0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5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85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71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38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68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49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BE6EF-1E5C-0406-5D36-6AC4FE95A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266C5E-C6D6-8819-B1BA-12F984BAE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BC4A3-B783-D3F3-595A-576912AC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3A4A7-2751-0B65-B56B-F6C2B057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96756-8931-4051-F262-3D705B3B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1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293E1-A869-DA2E-FD9E-64E722D8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015D5B-DC3D-AAB6-96EF-0D6B1F13D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6E0B0-D16B-6155-2836-0F28BF4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BCC01-0948-6E1F-2933-6B0A1D25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4BB2D-2C01-5BFA-1EB4-85DFC9A9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6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B84317-C27F-24A1-D274-3295C57A2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17ECE6-B3BC-677E-23E8-67A6218C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D623D-069E-354B-225A-9510CF07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4E95B-4B1E-D2E7-B573-6E746CBF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6F1FE-1082-E23E-CB38-5CF689DC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62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75888-6D60-9528-160C-3714A0D3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9F4D0-6865-D5A3-9585-50DB3F61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D92A8-EC41-6E12-7DB3-7599FB71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07467-935F-7E79-11D9-5E2CD2EF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DB065E-B741-26CA-0AD7-7D057745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22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91154-1608-C739-4FA4-F97EEA3A9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065E32-4624-1C64-79FA-2E67F94CF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EA151-32F4-B88D-5046-9E0309BAE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F3307-EB54-75B3-B11A-F7FEE42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37312-1B84-DDF7-A70C-07A58152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1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A5127-43B2-029A-A258-5D9081C2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70CC5-56BA-094B-FD76-B443C1B09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60D7BD-0981-CA59-1C6D-BA1E6255A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73640-1AD4-86BF-D3F1-3FB19CE1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ACA274-936C-7638-1436-D70A2E75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43ACB8-DDB8-C565-2341-E6EDD13A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19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87D52-4C87-A56A-F7A5-254E4782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E6933F-A5B3-2E46-AEC5-A15ACE4B1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8AAAA1-D560-590F-1F93-C0552294F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0524F9-8BB4-862D-2674-91037BAA0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2C3203-923B-455E-C553-98B90C2F5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D6E505-7AB7-188D-9675-49ECADA0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3C302B-B8A4-C292-1415-450FDA14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B4F212-B886-9BE9-75BC-47929838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1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4A5F-909C-AA39-DD25-499C807B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C45E72-5386-9576-4DBF-3A1BE503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16FE2C-C8A5-87ED-70D6-A42028D99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B12505-FD6A-E4C3-6BC0-EC26C061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98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70F92A-9D7A-C323-B997-271B6230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6BEF4E-C4AC-4D7C-FF95-E518827B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D5F5BD-C06C-CE26-98DD-3F5380DC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9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4F86C-F75B-D54D-21D0-FC7E1578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E906-50E1-2C28-9B98-4B90EFDA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8F1705-AA3F-4698-8774-90F50FBDD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78841-3793-2368-4D29-84C8D3F7C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057E0A-73E3-A396-35AF-4DA2B19D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D841C-6607-900D-4417-8A6101EE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85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02EB9-FF1E-C836-49E2-E6900CC5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24E177-1A6B-D6B1-87D3-609A419B6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F2A7A8-E712-D89A-4455-3597F0C45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076D7-EEBF-DF4B-AF9A-D2F6EA30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466577-7A02-6F7A-1B13-5B4F2B3E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EEB47-F901-0C01-2D94-C883BA03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8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6BAAE6-0EDD-CCB0-3E8A-2F1776E0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E86C73-3392-86EC-EB28-A4D77F441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6FECA-93C8-3CBE-53D9-F8B052B35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8E35D-C2D0-44AA-818C-E9C3B2B8ABB0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596E0E-DA34-8AFA-30D1-CCCB21C59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E6349-4E82-C099-DEB8-1DA0086AF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5DD24-A6DE-49AF-A4A1-CB00D9D93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7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J8dB0lkMp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mp4"/><Relationship Id="rId7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9CDC0-1BFD-9AF0-19A6-E1A85D1BD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b="1" dirty="0" err="1"/>
              <a:t>펄어비스</a:t>
            </a:r>
            <a:r>
              <a:rPr lang="ko-KR" altLang="en-US" sz="5400" b="1" dirty="0"/>
              <a:t> 인재양성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399A88-AD88-DBB9-7783-266A94EB5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200"/>
              <a:t>소프트웨어융합학과 </a:t>
            </a:r>
            <a:r>
              <a:rPr lang="en-US" altLang="ko-KR" sz="3200"/>
              <a:t>2018103258 </a:t>
            </a:r>
            <a:r>
              <a:rPr lang="ko-KR" altLang="en-US" sz="3200"/>
              <a:t>임형준</a:t>
            </a:r>
          </a:p>
        </p:txBody>
      </p:sp>
    </p:spTree>
    <p:extLst>
      <p:ext uri="{BB962C8B-B14F-4D97-AF65-F5344CB8AC3E}">
        <p14:creationId xmlns:p14="http://schemas.microsoft.com/office/powerpoint/2010/main" val="220753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구현 영상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37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Unreal Runtime</a:t>
            </a:r>
            <a:endParaRPr lang="en-US" altLang="ko-KR" sz="2800" dirty="0"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1E4D3CD-3683-BDDC-F0F5-93EFE116DF92}"/>
              </a:ext>
            </a:extLst>
          </p:cNvPr>
          <p:cNvSpPr txBox="1">
            <a:spLocks/>
          </p:cNvSpPr>
          <p:nvPr/>
        </p:nvSpPr>
        <p:spPr>
          <a:xfrm>
            <a:off x="777781" y="1678563"/>
            <a:ext cx="9873345" cy="446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약한 부위가 부서지는 모습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2" name="그림 11" descr="실내, 장난감, 채워진, 어두운이(가) 표시된 사진&#10;&#10;자동 생성된 설명">
            <a:extLst>
              <a:ext uri="{FF2B5EF4-FFF2-40B4-BE49-F238E27FC236}">
                <a16:creationId xmlns:a16="http://schemas.microsoft.com/office/drawing/2014/main" id="{F3004EC8-C0A6-453B-A9E0-CFB58D125B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24167" r="16361" b="20286"/>
          <a:stretch/>
        </p:blipFill>
        <p:spPr>
          <a:xfrm>
            <a:off x="8115905" y="630050"/>
            <a:ext cx="4016220" cy="1944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A474D-05A4-9D78-85C0-1E796B4FD0FC}"/>
              </a:ext>
            </a:extLst>
          </p:cNvPr>
          <p:cNvSpPr txBox="1"/>
          <p:nvPr/>
        </p:nvSpPr>
        <p:spPr>
          <a:xfrm>
            <a:off x="8894294" y="2281612"/>
            <a:ext cx="28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논문 코드 사용 모습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D93C5-AF3C-1D72-91FF-0891D0598169}"/>
              </a:ext>
            </a:extLst>
          </p:cNvPr>
          <p:cNvSpPr txBox="1"/>
          <p:nvPr/>
        </p:nvSpPr>
        <p:spPr>
          <a:xfrm>
            <a:off x="8234923" y="6178242"/>
            <a:ext cx="198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Unreal </a:t>
            </a:r>
            <a:r>
              <a:rPr lang="ko-KR" altLang="en-US"/>
              <a:t>구현 모습</a:t>
            </a:r>
          </a:p>
        </p:txBody>
      </p:sp>
      <p:pic>
        <p:nvPicPr>
          <p:cNvPr id="9" name="시퀀스 #1(1)">
            <a:hlinkClick r:id="" action="ppaction://media"/>
            <a:extLst>
              <a:ext uri="{FF2B5EF4-FFF2-40B4-BE49-F238E27FC236}">
                <a16:creationId xmlns:a16="http://schemas.microsoft.com/office/drawing/2014/main" id="{111FFBF7-D68A-DA2C-467F-9917882572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132" y="2164868"/>
            <a:ext cx="7720773" cy="43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구현 영상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37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Unreal Runtime</a:t>
            </a:r>
            <a:endParaRPr lang="en-US" altLang="ko-KR" sz="2800" dirty="0"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1E4D3CD-3683-BDDC-F0F5-93EFE116DF92}"/>
              </a:ext>
            </a:extLst>
          </p:cNvPr>
          <p:cNvSpPr txBox="1">
            <a:spLocks/>
          </p:cNvSpPr>
          <p:nvPr/>
        </p:nvSpPr>
        <p:spPr>
          <a:xfrm>
            <a:off x="8985731" y="1986833"/>
            <a:ext cx="3024515" cy="59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000">
                <a:latin typeface="+mn-ea"/>
              </a:rPr>
              <a:t>Wire frame &amp;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Lit Scene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" name="시퀀스 #1">
            <a:hlinkClick r:id="" action="ppaction://media"/>
            <a:extLst>
              <a:ext uri="{FF2B5EF4-FFF2-40B4-BE49-F238E27FC236}">
                <a16:creationId xmlns:a16="http://schemas.microsoft.com/office/drawing/2014/main" id="{3E3D81A5-A3EE-E772-2AD6-AABA9FD01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754" y="1795831"/>
            <a:ext cx="8598452" cy="483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4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구현 영상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37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Unreal Runtime</a:t>
            </a:r>
            <a:endParaRPr lang="en-US" altLang="ko-KR" sz="2800" dirty="0"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1E4D3CD-3683-BDDC-F0F5-93EFE116DF92}"/>
              </a:ext>
            </a:extLst>
          </p:cNvPr>
          <p:cNvSpPr txBox="1">
            <a:spLocks/>
          </p:cNvSpPr>
          <p:nvPr/>
        </p:nvSpPr>
        <p:spPr>
          <a:xfrm>
            <a:off x="990598" y="1978024"/>
            <a:ext cx="9873345" cy="341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>
                <a:latin typeface="+mn-ea"/>
              </a:rPr>
              <a:t>설명 </a:t>
            </a:r>
            <a:r>
              <a:rPr lang="ko-KR" altLang="en-US" sz="2000">
                <a:latin typeface="+mn-ea"/>
              </a:rPr>
              <a:t>영상 링크</a:t>
            </a: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  <a:hlinkClick r:id="rId3"/>
              </a:rPr>
              <a:t>https://youtu.be/mJ8dB0lkMps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467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CC15A-16D7-94C0-2800-C0039074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9EFDB-1138-1D7B-B199-ADCBBA292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주제 선정 동기 및 문제 정의 </a:t>
            </a:r>
            <a:endParaRPr lang="en-US" altLang="ko-KR" dirty="0"/>
          </a:p>
          <a:p>
            <a:r>
              <a:rPr lang="ko-KR" altLang="en-US" dirty="0"/>
              <a:t>타겟 논문 및 기술 설명</a:t>
            </a:r>
            <a:endParaRPr lang="en-US" altLang="ko-KR" dirty="0"/>
          </a:p>
          <a:p>
            <a:r>
              <a:rPr lang="ko-KR" altLang="en-US" dirty="0"/>
              <a:t>구현 방법</a:t>
            </a:r>
            <a:endParaRPr lang="en-US" altLang="ko-KR" dirty="0"/>
          </a:p>
          <a:p>
            <a:r>
              <a:rPr lang="ko-KR" altLang="en-US"/>
              <a:t>구현 영상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559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478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주제 선정 동기 및 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68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>
                <a:latin typeface="+mn-ea"/>
              </a:rPr>
              <a:t>게임 이용자들은 넓은 </a:t>
            </a:r>
            <a:r>
              <a:rPr lang="ko-KR" altLang="en-US" sz="2000" dirty="0" err="1">
                <a:latin typeface="+mn-ea"/>
              </a:rPr>
              <a:t>맵에</a:t>
            </a:r>
            <a:r>
              <a:rPr lang="ko-KR" altLang="en-US" sz="2000" dirty="0">
                <a:latin typeface="+mn-ea"/>
              </a:rPr>
              <a:t> 존재하는 다양한 물체들과 상호작용을 원함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>
                <a:latin typeface="+mn-ea"/>
              </a:rPr>
              <a:t>그러나 아직까지 게임 내에서 상호작용이 가능한 물체는 제한적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부서질 수 있을 듯한 물체이지만 실제로 부서지지 않는 물체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부서지기는 하지만 계속해서 같은 모습으로 부서지는 물체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미리 정해진 방식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들어오는 힘과 무관하게 부서지는 물체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2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833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주제 선정 동기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E0B87-5686-C577-058D-5E9526D3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58" y="3759200"/>
            <a:ext cx="5205192" cy="2927920"/>
          </a:xfrm>
          <a:prstGeom prst="rect">
            <a:avLst/>
          </a:prstGeom>
        </p:spPr>
      </p:pic>
      <p:pic>
        <p:nvPicPr>
          <p:cNvPr id="8" name="그림 7" descr="실내, 어두운이(가) 표시된 사진&#10;&#10;자동 생성된 설명">
            <a:extLst>
              <a:ext uri="{FF2B5EF4-FFF2-40B4-BE49-F238E27FC236}">
                <a16:creationId xmlns:a16="http://schemas.microsoft.com/office/drawing/2014/main" id="{C030AC1E-6A1D-0AA7-9A22-7A1078738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79" y="3759200"/>
            <a:ext cx="5205191" cy="29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주제 선정 동기 및 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768004"/>
            <a:ext cx="10162882" cy="21059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앞서 언급한 내용처럼 게임 내에서 상호작용하는 물체의 제한이 존재</a:t>
            </a: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특히 게임의 실시간 파괴 시뮬레이션에는 많은 </a:t>
            </a:r>
            <a:r>
              <a:rPr lang="en-US" altLang="ko-KR" sz="2000">
                <a:latin typeface="+mn-ea"/>
              </a:rPr>
              <a:t>cost</a:t>
            </a:r>
            <a:r>
              <a:rPr lang="ko-KR" altLang="en-US" sz="2000">
                <a:latin typeface="+mn-ea"/>
              </a:rPr>
              <a:t>가 필요</a:t>
            </a: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논문의 내용을 통해 </a:t>
            </a:r>
            <a:r>
              <a:rPr lang="en-US" altLang="ko-KR" sz="2000">
                <a:latin typeface="+mn-ea"/>
              </a:rPr>
              <a:t>cost</a:t>
            </a:r>
            <a:r>
              <a:rPr lang="ko-KR" altLang="en-US" sz="2000">
                <a:latin typeface="+mn-ea"/>
              </a:rPr>
              <a:t>를 줄여 실시간 시뮬레이션이 가능하도록 함</a:t>
            </a:r>
            <a:endParaRPr lang="en-US" altLang="ko-KR" sz="200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>
                <a:latin typeface="+mn-ea"/>
              </a:rPr>
              <a:t>게임 내 다양한 방향과 힘을 가지는 충격에 대한 </a:t>
            </a:r>
            <a:r>
              <a:rPr lang="ko-KR" altLang="en-US" sz="2000" dirty="0">
                <a:latin typeface="+mn-ea"/>
              </a:rPr>
              <a:t>사실적인 파괴 </a:t>
            </a:r>
            <a:r>
              <a:rPr lang="ko-KR" altLang="en-US" sz="2000">
                <a:latin typeface="+mn-ea"/>
              </a:rPr>
              <a:t>시뮬레이션 구현 </a:t>
            </a:r>
            <a:r>
              <a:rPr lang="ko-KR" altLang="en-US" sz="2000" dirty="0">
                <a:latin typeface="+mn-ea"/>
              </a:rPr>
              <a:t>목표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398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문제 정의</a:t>
            </a:r>
          </a:p>
        </p:txBody>
      </p:sp>
      <p:pic>
        <p:nvPicPr>
          <p:cNvPr id="6" name="잘부서짐">
            <a:hlinkClick r:id="" action="ppaction://media"/>
            <a:extLst>
              <a:ext uri="{FF2B5EF4-FFF2-40B4-BE49-F238E27FC236}">
                <a16:creationId xmlns:a16="http://schemas.microsoft.com/office/drawing/2014/main" id="{9A9CF47F-81F9-893E-EB22-B6908B6F9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172" y="3691406"/>
            <a:ext cx="5021828" cy="2824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AC163-0754-B2A6-CB56-52B07C1DD06E}"/>
              </a:ext>
            </a:extLst>
          </p:cNvPr>
          <p:cNvSpPr txBox="1"/>
          <p:nvPr/>
        </p:nvSpPr>
        <p:spPr>
          <a:xfrm>
            <a:off x="6374624" y="6146853"/>
            <a:ext cx="474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논문 소개 영상에 등장하는 시뮬레이션 모습</a:t>
            </a:r>
          </a:p>
        </p:txBody>
      </p:sp>
    </p:spTree>
    <p:extLst>
      <p:ext uri="{BB962C8B-B14F-4D97-AF65-F5344CB8AC3E}">
        <p14:creationId xmlns:p14="http://schemas.microsoft.com/office/powerpoint/2010/main" val="21024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타겟 논문 및 기술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9525001" cy="4882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>
                <a:latin typeface="+mn-ea"/>
              </a:rPr>
              <a:t>타겟 논문 </a:t>
            </a:r>
            <a:r>
              <a:rPr lang="en-US" altLang="ko-KR" sz="2000" dirty="0">
                <a:latin typeface="+mn-ea"/>
              </a:rPr>
              <a:t>&lt;</a:t>
            </a:r>
            <a:r>
              <a:rPr lang="en-US" altLang="ko-KR" sz="2000" b="1" dirty="0">
                <a:latin typeface="+mn-ea"/>
              </a:rPr>
              <a:t>Breaking Good :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Fracture Modes for Realtime Destruction</a:t>
            </a:r>
            <a:r>
              <a:rPr lang="en-US" altLang="ko-KR" sz="2000" dirty="0">
                <a:latin typeface="+mn-ea"/>
              </a:rPr>
              <a:t>&gt;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 dirty="0">
                <a:latin typeface="+mn-ea"/>
              </a:rPr>
              <a:t>Abstract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물체의 진동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탄성 모드를 통해 물체의 약한 부위를 찾아내어 </a:t>
            </a:r>
            <a:r>
              <a:rPr lang="en-US" altLang="ko-KR" sz="1600" dirty="0">
                <a:latin typeface="+mn-ea"/>
              </a:rPr>
              <a:t>pre-fracture mode</a:t>
            </a:r>
            <a:r>
              <a:rPr lang="ko-KR" altLang="en-US" sz="1600" dirty="0">
                <a:latin typeface="+mn-ea"/>
              </a:rPr>
              <a:t>를 미리 계산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>
                <a:latin typeface="+mn-ea"/>
              </a:rPr>
              <a:t>Pre-fractured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mode</a:t>
            </a:r>
            <a:r>
              <a:rPr lang="ko-KR" altLang="en-US" sz="1600" dirty="0">
                <a:latin typeface="+mn-ea"/>
              </a:rPr>
              <a:t>를 이용하여 </a:t>
            </a:r>
            <a:r>
              <a:rPr lang="en-US" altLang="ko-KR" sz="1600" dirty="0">
                <a:latin typeface="+mn-ea"/>
              </a:rPr>
              <a:t>runtime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impact dependent fracture pattern </a:t>
            </a:r>
            <a:r>
              <a:rPr lang="ko-KR" altLang="en-US" sz="1600" dirty="0">
                <a:latin typeface="+mn-ea"/>
              </a:rPr>
              <a:t>생성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>
                <a:latin typeface="+mn-ea"/>
              </a:rPr>
              <a:t>이전 방식과의 차이점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>
                <a:latin typeface="+mn-ea"/>
              </a:rPr>
              <a:t>random Voronoi </a:t>
            </a:r>
            <a:r>
              <a:rPr lang="ko-KR" altLang="en-US" sz="1600" dirty="0">
                <a:latin typeface="+mn-ea"/>
              </a:rPr>
              <a:t>방식 사용 </a:t>
            </a:r>
            <a:r>
              <a:rPr lang="en-US" altLang="ko-KR" sz="1600" dirty="0">
                <a:latin typeface="+mn-ea"/>
              </a:rPr>
              <a:t>&amp; impact dependent </a:t>
            </a:r>
            <a:r>
              <a:rPr lang="ko-KR" altLang="en-US" sz="1600" dirty="0">
                <a:latin typeface="+mn-ea"/>
              </a:rPr>
              <a:t>하지 못함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874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타겟 논문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– Fracture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Modes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Realtime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Destruction</a:t>
            </a:r>
            <a:endParaRPr lang="en-US" altLang="ko-KR" sz="2800">
              <a:latin typeface="+mn-ea"/>
            </a:endParaRPr>
          </a:p>
        </p:txBody>
      </p:sp>
      <p:pic>
        <p:nvPicPr>
          <p:cNvPr id="5" name="비교1">
            <a:hlinkClick r:id="" action="ppaction://media"/>
            <a:extLst>
              <a:ext uri="{FF2B5EF4-FFF2-40B4-BE49-F238E27FC236}">
                <a16:creationId xmlns:a16="http://schemas.microsoft.com/office/drawing/2014/main" id="{4651F9DA-1872-1495-BF78-D902406A55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010" y="4176050"/>
            <a:ext cx="4500688" cy="2531637"/>
          </a:xfrm>
          <a:prstGeom prst="rect">
            <a:avLst/>
          </a:prstGeom>
        </p:spPr>
      </p:pic>
      <p:pic>
        <p:nvPicPr>
          <p:cNvPr id="7" name="비교2">
            <a:hlinkClick r:id="" action="ppaction://media"/>
            <a:extLst>
              <a:ext uri="{FF2B5EF4-FFF2-40B4-BE49-F238E27FC236}">
                <a16:creationId xmlns:a16="http://schemas.microsoft.com/office/drawing/2014/main" id="{8398C17B-D6F9-337C-AF77-5CF4B24BFB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93417" y="4176049"/>
            <a:ext cx="4500688" cy="25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타겟 논문 및 기술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625"/>
            <a:ext cx="7769325" cy="49094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>
                <a:latin typeface="+mn-ea"/>
              </a:rPr>
              <a:t>논문의 특징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>
                <a:latin typeface="+mn-ea"/>
              </a:rPr>
              <a:t>pre-fracture mode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runtime</a:t>
            </a:r>
            <a:r>
              <a:rPr lang="ko-KR" altLang="en-US" sz="1600" dirty="0">
                <a:latin typeface="+mn-ea"/>
              </a:rPr>
              <a:t>이 아닌 시점에 미리 계산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계산 결과를 이용하여 </a:t>
            </a:r>
            <a:r>
              <a:rPr lang="en-US" altLang="ko-KR" sz="1600" dirty="0">
                <a:latin typeface="+mn-ea"/>
              </a:rPr>
              <a:t>cost</a:t>
            </a:r>
            <a:r>
              <a:rPr lang="ko-KR" altLang="en-US" sz="1600" dirty="0">
                <a:latin typeface="+mn-ea"/>
              </a:rPr>
              <a:t>가 많이 드는 작업을 </a:t>
            </a:r>
            <a:r>
              <a:rPr lang="en-US" altLang="ko-KR" sz="1600" dirty="0">
                <a:latin typeface="+mn-ea"/>
              </a:rPr>
              <a:t>runtime</a:t>
            </a:r>
            <a:r>
              <a:rPr lang="ko-KR" altLang="en-US" sz="1600" dirty="0">
                <a:latin typeface="+mn-ea"/>
              </a:rPr>
              <a:t>에 하지 않도록 함</a:t>
            </a:r>
            <a:endParaRPr lang="en-US" altLang="ko-KR" sz="16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+mn-ea"/>
              </a:rPr>
              <a:t>    - Adapted ICCM : conic solve </a:t>
            </a:r>
            <a:r>
              <a:rPr lang="ko-KR" altLang="en-US" sz="1600" dirty="0">
                <a:latin typeface="+mn-ea"/>
              </a:rPr>
              <a:t>최적화</a:t>
            </a:r>
            <a:endParaRPr lang="en-US" altLang="ko-KR" sz="12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+mn-ea"/>
              </a:rPr>
              <a:t>    - Simple nested cages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+mn-ea"/>
              </a:rPr>
              <a:t>    - Impact vector </a:t>
            </a:r>
            <a:r>
              <a:rPr lang="ko-KR" altLang="en-US" sz="1600">
                <a:latin typeface="+mn-ea"/>
              </a:rPr>
              <a:t>의 간소화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>
                <a:latin typeface="+mn-ea"/>
              </a:rPr>
              <a:t>장점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계산이 오래 걸리는 작업을 미리 하고 </a:t>
            </a:r>
            <a:r>
              <a:rPr lang="en-US" altLang="ko-KR" sz="1600" dirty="0">
                <a:latin typeface="+mn-ea"/>
              </a:rPr>
              <a:t>runtime</a:t>
            </a:r>
            <a:r>
              <a:rPr lang="ko-KR" altLang="en-US" sz="1600" dirty="0">
                <a:latin typeface="+mn-ea"/>
              </a:rPr>
              <a:t>에 수행하는 연산을 최소화 하여 </a:t>
            </a:r>
            <a:r>
              <a:rPr lang="en-US" altLang="ko-KR" sz="1600" dirty="0">
                <a:latin typeface="+mn-ea"/>
              </a:rPr>
              <a:t>runtime</a:t>
            </a:r>
            <a:r>
              <a:rPr lang="ko-KR" altLang="en-US" sz="1600" dirty="0">
                <a:latin typeface="+mn-ea"/>
              </a:rPr>
              <a:t>에 </a:t>
            </a:r>
            <a:r>
              <a:rPr lang="en-US" altLang="ko-KR" sz="1600" dirty="0">
                <a:latin typeface="+mn-ea"/>
              </a:rPr>
              <a:t>impact dependent</a:t>
            </a:r>
            <a:r>
              <a:rPr lang="ko-KR" altLang="en-US" sz="1600" dirty="0">
                <a:latin typeface="+mn-ea"/>
              </a:rPr>
              <a:t>한 시뮬레이션이 가능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탄성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진동 모드를 통해 부서지기 쉬운 곳을 우선적으로 부수게 하여 실제 상황과 유사한 시뮬레이션 가능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8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37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+mn-ea"/>
              </a:rPr>
              <a:t>기술 설명</a:t>
            </a:r>
            <a:endParaRPr lang="en-US" altLang="ko-KR" sz="2800">
              <a:latin typeface="+mn-ea"/>
            </a:endParaRPr>
          </a:p>
        </p:txBody>
      </p:sp>
      <p:pic>
        <p:nvPicPr>
          <p:cNvPr id="5" name="그림 4" descr="실내, 다채로운이(가) 표시된 사진&#10;&#10;자동 생성된 설명">
            <a:extLst>
              <a:ext uri="{FF2B5EF4-FFF2-40B4-BE49-F238E27FC236}">
                <a16:creationId xmlns:a16="http://schemas.microsoft.com/office/drawing/2014/main" id="{B74D7CE6-1327-BE74-3ED8-3433B106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64" y="1272746"/>
            <a:ext cx="4592436" cy="258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61221-3B9A-3DDB-5D04-B1B8A37FC084}"/>
              </a:ext>
            </a:extLst>
          </p:cNvPr>
          <p:cNvSpPr txBox="1"/>
          <p:nvPr/>
        </p:nvSpPr>
        <p:spPr>
          <a:xfrm>
            <a:off x="8746521" y="3726359"/>
            <a:ext cx="2939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Pre-fracture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r>
              <a:rPr lang="ko-KR" altLang="en-US" dirty="0"/>
              <a:t>을 적용한 </a:t>
            </a:r>
            <a:r>
              <a:rPr lang="en-US" altLang="ko-KR" dirty="0"/>
              <a:t>mesh</a:t>
            </a:r>
            <a:r>
              <a:rPr lang="ko-KR" altLang="en-US" dirty="0"/>
              <a:t>의 모습</a:t>
            </a:r>
          </a:p>
        </p:txBody>
      </p:sp>
      <p:pic>
        <p:nvPicPr>
          <p:cNvPr id="7" name="그림 6" descr="실내, 꽃, 식물, 초이(가) 표시된 사진&#10;&#10;자동 생성된 설명">
            <a:extLst>
              <a:ext uri="{FF2B5EF4-FFF2-40B4-BE49-F238E27FC236}">
                <a16:creationId xmlns:a16="http://schemas.microsoft.com/office/drawing/2014/main" id="{B1BF7F05-751B-858E-7F31-195586F71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71" y="3645654"/>
            <a:ext cx="5061727" cy="2847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43DA07-0FEE-C1CE-650C-CDF6B8E2FD0B}"/>
              </a:ext>
            </a:extLst>
          </p:cNvPr>
          <p:cNvSpPr txBox="1"/>
          <p:nvPr/>
        </p:nvSpPr>
        <p:spPr>
          <a:xfrm>
            <a:off x="8932978" y="5938425"/>
            <a:ext cx="256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Impact </a:t>
            </a:r>
            <a:r>
              <a:rPr lang="en-US" altLang="ko-KR"/>
              <a:t>projection </a:t>
            </a:r>
            <a:r>
              <a:rPr lang="ko-KR" altLang="en-US"/>
              <a:t>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857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37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tcp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통신</a:t>
            </a:r>
            <a:endParaRPr lang="en-US" altLang="ko-KR" sz="2800" dirty="0">
              <a:latin typeface="+mn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3A8AE0-ED06-00A0-D462-49B237469FE1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1068667" cy="182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 err="1">
                <a:latin typeface="+mn-ea"/>
              </a:rPr>
              <a:t>언리얼에서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mesh</a:t>
            </a:r>
            <a:r>
              <a:rPr lang="ko-KR" altLang="en-US" sz="2000" dirty="0">
                <a:latin typeface="+mn-ea"/>
              </a:rPr>
              <a:t>에 대한 </a:t>
            </a:r>
            <a:r>
              <a:rPr lang="en-US" altLang="ko-KR" sz="2000" dirty="0">
                <a:latin typeface="+mn-ea"/>
              </a:rPr>
              <a:t>impact</a:t>
            </a:r>
            <a:r>
              <a:rPr lang="ko-KR" altLang="en-US" sz="2000" dirty="0">
                <a:latin typeface="+mn-ea"/>
              </a:rPr>
              <a:t>가 검출되면 해당 데이터를 변환하여 </a:t>
            </a:r>
            <a:r>
              <a:rPr lang="en-US" altLang="ko-KR" sz="2000" dirty="0">
                <a:latin typeface="+mn-ea"/>
              </a:rPr>
              <a:t>python </a:t>
            </a:r>
            <a:r>
              <a:rPr lang="ko-KR" altLang="en-US" sz="2000" dirty="0">
                <a:latin typeface="+mn-ea"/>
              </a:rPr>
              <a:t>으로 </a:t>
            </a:r>
            <a:r>
              <a:rPr lang="en-US" altLang="ko-KR" sz="2000" dirty="0">
                <a:latin typeface="+mn-ea"/>
              </a:rPr>
              <a:t>send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 dirty="0">
                <a:latin typeface="+mn-ea"/>
              </a:rPr>
              <a:t>Python</a:t>
            </a:r>
            <a:r>
              <a:rPr lang="ko-KR" altLang="en-US" sz="2000" dirty="0">
                <a:latin typeface="+mn-ea"/>
              </a:rPr>
              <a:t>에서는 해당 </a:t>
            </a:r>
            <a:r>
              <a:rPr lang="en-US" altLang="ko-KR" sz="2000" dirty="0">
                <a:latin typeface="+mn-ea"/>
              </a:rPr>
              <a:t>impact</a:t>
            </a:r>
            <a:r>
              <a:rPr lang="ko-KR" altLang="en-US" sz="2000" dirty="0">
                <a:latin typeface="+mn-ea"/>
              </a:rPr>
              <a:t>를 가지고 </a:t>
            </a:r>
            <a:r>
              <a:rPr lang="en-US" altLang="ko-KR" sz="2000" dirty="0">
                <a:latin typeface="+mn-ea"/>
              </a:rPr>
              <a:t>impact projection </a:t>
            </a:r>
            <a:r>
              <a:rPr lang="ko-KR" altLang="en-US" sz="2000" dirty="0">
                <a:latin typeface="+mn-ea"/>
              </a:rPr>
              <a:t>실행 후 새로운 </a:t>
            </a:r>
            <a:r>
              <a:rPr lang="en-US" altLang="ko-KR" sz="2000" dirty="0">
                <a:latin typeface="+mn-ea"/>
              </a:rPr>
              <a:t>vertex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>
                <a:latin typeface="+mn-ea"/>
              </a:rPr>
              <a:t>face data</a:t>
            </a:r>
            <a:r>
              <a:rPr lang="ko-KR" altLang="en-US" sz="2000" dirty="0">
                <a:latin typeface="+mn-ea"/>
              </a:rPr>
              <a:t>를 </a:t>
            </a:r>
            <a:r>
              <a:rPr lang="ko-KR" altLang="en-US" sz="2000" dirty="0" err="1">
                <a:latin typeface="+mn-ea"/>
              </a:rPr>
              <a:t>언리얼로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send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6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481D0F5-5028-B967-800B-3688B571F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12" y="3323967"/>
            <a:ext cx="3403504" cy="2939619"/>
          </a:xfrm>
          <a:prstGeom prst="rect">
            <a:avLst/>
          </a:prstGeom>
        </p:spPr>
      </p:pic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2C0F913-4FED-2C29-461F-CD56B84DB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38" y="3323967"/>
            <a:ext cx="7064400" cy="2939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BFE59B-9D20-0B90-2EEE-CACAE99699FD}"/>
              </a:ext>
            </a:extLst>
          </p:cNvPr>
          <p:cNvSpPr txBox="1"/>
          <p:nvPr/>
        </p:nvSpPr>
        <p:spPr>
          <a:xfrm>
            <a:off x="1702958" y="6403762"/>
            <a:ext cx="186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파이썬 </a:t>
            </a:r>
            <a:r>
              <a:rPr lang="en-US" altLang="ko-KR"/>
              <a:t>tcp </a:t>
            </a:r>
            <a:r>
              <a:rPr lang="ko-KR" altLang="en-US"/>
              <a:t>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4F6CE-7DE6-8A67-E18A-3D7E46D09C38}"/>
              </a:ext>
            </a:extLst>
          </p:cNvPr>
          <p:cNvSpPr txBox="1"/>
          <p:nvPr/>
        </p:nvSpPr>
        <p:spPr>
          <a:xfrm>
            <a:off x="7263732" y="6375080"/>
            <a:ext cx="186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언리얼 </a:t>
            </a:r>
            <a:r>
              <a:rPr lang="en-US" altLang="ko-KR"/>
              <a:t>tcp </a:t>
            </a:r>
            <a:r>
              <a:rPr lang="ko-KR" altLang="en-US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229257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37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Unreal Engine</a:t>
            </a:r>
            <a:endParaRPr lang="en-US" altLang="ko-KR" sz="2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81A3E-EA87-81DA-174D-453011F5780D}"/>
              </a:ext>
            </a:extLst>
          </p:cNvPr>
          <p:cNvSpPr txBox="1">
            <a:spLocks/>
          </p:cNvSpPr>
          <p:nvPr/>
        </p:nvSpPr>
        <p:spPr>
          <a:xfrm>
            <a:off x="838198" y="1825624"/>
            <a:ext cx="11245647" cy="1363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 dirty="0">
                <a:latin typeface="+mn-ea"/>
              </a:rPr>
              <a:t>Python</a:t>
            </a:r>
            <a:r>
              <a:rPr lang="ko-KR" altLang="en-US" sz="2000" dirty="0">
                <a:latin typeface="+mn-ea"/>
              </a:rPr>
              <a:t>에서 보낸 </a:t>
            </a:r>
            <a:r>
              <a:rPr lang="en-US" altLang="ko-KR" sz="2000" dirty="0">
                <a:latin typeface="+mn-ea"/>
              </a:rPr>
              <a:t>string </a:t>
            </a:r>
            <a:r>
              <a:rPr lang="ko-KR" altLang="en-US" sz="2000" dirty="0">
                <a:latin typeface="+mn-ea"/>
              </a:rPr>
              <a:t>데이터를 </a:t>
            </a:r>
            <a:r>
              <a:rPr lang="en-US" altLang="ko-KR" sz="2000" dirty="0">
                <a:latin typeface="+mn-ea"/>
              </a:rPr>
              <a:t>vector 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>
                <a:latin typeface="+mn-ea"/>
              </a:rPr>
              <a:t>integer array</a:t>
            </a:r>
            <a:r>
              <a:rPr lang="ko-KR" altLang="en-US" sz="2000" dirty="0">
                <a:latin typeface="+mn-ea"/>
              </a:rPr>
              <a:t>로 변환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 dirty="0">
                <a:latin typeface="+mn-ea"/>
              </a:rPr>
              <a:t>Python</a:t>
            </a:r>
            <a:r>
              <a:rPr lang="ko-KR" altLang="en-US" sz="2000" dirty="0">
                <a:latin typeface="+mn-ea"/>
              </a:rPr>
              <a:t>에서 보낸 새로운 </a:t>
            </a:r>
            <a:r>
              <a:rPr lang="en-US" altLang="ko-KR" sz="2000" dirty="0">
                <a:latin typeface="+mn-ea"/>
              </a:rPr>
              <a:t>vertex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>
                <a:latin typeface="+mn-ea"/>
              </a:rPr>
              <a:t>face</a:t>
            </a:r>
            <a:r>
              <a:rPr lang="ko-KR" altLang="en-US" sz="2000">
                <a:latin typeface="+mn-ea"/>
              </a:rPr>
              <a:t>를 </a:t>
            </a:r>
            <a:r>
              <a:rPr lang="en-US" altLang="ko-KR" sz="2000">
                <a:latin typeface="+mn-ea"/>
              </a:rPr>
              <a:t>fracture </a:t>
            </a:r>
            <a:r>
              <a:rPr lang="ko-KR" altLang="en-US" sz="2000">
                <a:latin typeface="+mn-ea"/>
              </a:rPr>
              <a:t>된 개수만큼 나누어 </a:t>
            </a:r>
            <a:r>
              <a:rPr lang="en-US" altLang="ko-KR" sz="2000" dirty="0">
                <a:latin typeface="+mn-ea"/>
              </a:rPr>
              <a:t>procedural mesh </a:t>
            </a:r>
            <a:r>
              <a:rPr lang="ko-KR" altLang="en-US" sz="2000" dirty="0">
                <a:latin typeface="+mn-ea"/>
              </a:rPr>
              <a:t>생성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</p:txBody>
      </p:sp>
      <p:pic>
        <p:nvPicPr>
          <p:cNvPr id="6" name="그림 5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A70A2EBF-DF88-54DF-8D0A-9642B5F18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1" y="3188841"/>
            <a:ext cx="7599606" cy="2442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F9E44-150E-093E-E1B7-9B18906F8C1C}"/>
              </a:ext>
            </a:extLst>
          </p:cNvPr>
          <p:cNvSpPr txBox="1"/>
          <p:nvPr/>
        </p:nvSpPr>
        <p:spPr>
          <a:xfrm>
            <a:off x="1287879" y="5825802"/>
            <a:ext cx="55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vector</a:t>
            </a:r>
            <a:r>
              <a:rPr lang="ko-KR" altLang="en-US" dirty="0"/>
              <a:t>와 </a:t>
            </a:r>
            <a:r>
              <a:rPr lang="en-US" altLang="ko-KR" dirty="0"/>
              <a:t>int </a:t>
            </a:r>
            <a:r>
              <a:rPr lang="ko-KR" altLang="en-US" dirty="0"/>
              <a:t>타입 배열로 만드는 코드 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3CC3560-0434-DED8-3373-BDD82A9D8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6" r="9396"/>
          <a:stretch/>
        </p:blipFill>
        <p:spPr>
          <a:xfrm>
            <a:off x="8196784" y="3188841"/>
            <a:ext cx="3556084" cy="2120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A084B4-DF43-2519-9DE7-ADD5C3C135BA}"/>
              </a:ext>
            </a:extLst>
          </p:cNvPr>
          <p:cNvSpPr txBox="1"/>
          <p:nvPr/>
        </p:nvSpPr>
        <p:spPr>
          <a:xfrm>
            <a:off x="8437804" y="5687303"/>
            <a:ext cx="375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Vertex</a:t>
            </a:r>
            <a:r>
              <a:rPr lang="ko-KR" altLang="en-US" dirty="0"/>
              <a:t>와 </a:t>
            </a:r>
            <a:r>
              <a:rPr lang="en-US" altLang="ko-KR" dirty="0"/>
              <a:t>face </a:t>
            </a:r>
            <a:r>
              <a:rPr lang="ko-KR" altLang="en-US" dirty="0"/>
              <a:t>배열을 가지고 </a:t>
            </a:r>
            <a:r>
              <a:rPr lang="en-US" altLang="ko-KR" dirty="0"/>
              <a:t>procedural mesh </a:t>
            </a:r>
            <a:r>
              <a:rPr lang="ko-KR" altLang="en-US" dirty="0"/>
              <a:t>생성하는 코드</a:t>
            </a:r>
          </a:p>
        </p:txBody>
      </p:sp>
    </p:spTree>
    <p:extLst>
      <p:ext uri="{BB962C8B-B14F-4D97-AF65-F5344CB8AC3E}">
        <p14:creationId xmlns:p14="http://schemas.microsoft.com/office/powerpoint/2010/main" val="11697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구현 영상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937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Unreal Runtime</a:t>
            </a:r>
            <a:endParaRPr lang="en-US" altLang="ko-KR" sz="2800" dirty="0">
              <a:latin typeface="+mn-ea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EF4B645-16FD-4007-A6CD-219FBD2DEA49}"/>
              </a:ext>
            </a:extLst>
          </p:cNvPr>
          <p:cNvSpPr txBox="1">
            <a:spLocks/>
          </p:cNvSpPr>
          <p:nvPr/>
        </p:nvSpPr>
        <p:spPr>
          <a:xfrm>
            <a:off x="990598" y="1683055"/>
            <a:ext cx="9873345" cy="597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+mn-ea"/>
              </a:rPr>
              <a:t>Impact </a:t>
            </a:r>
            <a:r>
              <a:rPr lang="ko-KR" altLang="en-US" sz="2000">
                <a:latin typeface="+mn-ea"/>
              </a:rPr>
              <a:t>위치에 따라 다르게 부서지는 모습 비교 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/>
              <a:t>아래 </a:t>
            </a:r>
            <a:r>
              <a:rPr lang="en-US" altLang="ko-KR" sz="2000"/>
              <a:t>impact VS</a:t>
            </a:r>
            <a:r>
              <a:rPr lang="ko-KR" altLang="en-US" sz="2000"/>
              <a:t> 위 </a:t>
            </a:r>
            <a:r>
              <a:rPr lang="en-US" altLang="ko-KR" sz="2000"/>
              <a:t>impact</a:t>
            </a:r>
            <a:r>
              <a:rPr lang="en-US" altLang="ko-KR" sz="2000">
                <a:latin typeface="+mn-ea"/>
              </a:rPr>
              <a:t>)</a:t>
            </a:r>
            <a:endParaRPr lang="ko-KR" altLang="en-US" sz="2000"/>
          </a:p>
        </p:txBody>
      </p:sp>
      <p:pic>
        <p:nvPicPr>
          <p:cNvPr id="12" name="위토끼_AdobeExpress (1)">
            <a:hlinkClick r:id="" action="ppaction://media"/>
            <a:extLst>
              <a:ext uri="{FF2B5EF4-FFF2-40B4-BE49-F238E27FC236}">
                <a16:creationId xmlns:a16="http://schemas.microsoft.com/office/drawing/2014/main" id="{890FB554-10A4-DD04-1A52-DEDCE21C39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937" y="2154081"/>
            <a:ext cx="5974199" cy="4611138"/>
          </a:xfrm>
          <a:prstGeom prst="rect">
            <a:avLst/>
          </a:prstGeom>
        </p:spPr>
      </p:pic>
      <p:pic>
        <p:nvPicPr>
          <p:cNvPr id="13" name="아래토끼_AdobeExpress">
            <a:hlinkClick r:id="" action="ppaction://media"/>
            <a:extLst>
              <a:ext uri="{FF2B5EF4-FFF2-40B4-BE49-F238E27FC236}">
                <a16:creationId xmlns:a16="http://schemas.microsoft.com/office/drawing/2014/main" id="{FBA5AA2D-A0CF-113E-6829-1C61348853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86889" y="2157868"/>
            <a:ext cx="5173671" cy="46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4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443</Words>
  <Application>Microsoft Office PowerPoint</Application>
  <PresentationFormat>와이드스크린</PresentationFormat>
  <Paragraphs>80</Paragraphs>
  <Slides>12</Slides>
  <Notes>10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펄어비스 인재양성 프로젝트</vt:lpstr>
      <vt:lpstr>개요</vt:lpstr>
      <vt:lpstr>주제 선정 동기 및 문제 정의</vt:lpstr>
      <vt:lpstr>주제 선정 동기 및 문제 정의</vt:lpstr>
      <vt:lpstr>타겟 논문 및 기술 설명</vt:lpstr>
      <vt:lpstr>타겟 논문 및 기술 설명</vt:lpstr>
      <vt:lpstr>구현 방법</vt:lpstr>
      <vt:lpstr>구현 방법</vt:lpstr>
      <vt:lpstr>구현 영상 </vt:lpstr>
      <vt:lpstr>구현 영상 </vt:lpstr>
      <vt:lpstr>구현 영상 </vt:lpstr>
      <vt:lpstr>구현 영상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펄어비스 인재양성 프로젝트</dc:title>
  <dc:creator>임형준</dc:creator>
  <cp:lastModifiedBy>임 형준</cp:lastModifiedBy>
  <cp:revision>410</cp:revision>
  <dcterms:created xsi:type="dcterms:W3CDTF">2023-01-22T08:15:55Z</dcterms:created>
  <dcterms:modified xsi:type="dcterms:W3CDTF">2023-02-01T05:44:54Z</dcterms:modified>
</cp:coreProperties>
</file>